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339" r:id="rId4"/>
    <p:sldId id="275" r:id="rId5"/>
    <p:sldId id="276" r:id="rId6"/>
    <p:sldId id="278" r:id="rId7"/>
    <p:sldId id="280" r:id="rId8"/>
    <p:sldId id="340" r:id="rId9"/>
    <p:sldId id="342" r:id="rId10"/>
    <p:sldId id="341" r:id="rId11"/>
    <p:sldId id="333" r:id="rId12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C5C48-5E96-43B4-AFA7-6C2191B33563}" type="datetimeFigureOut">
              <a:rPr lang="hu-HU" smtClean="0"/>
              <a:pPr/>
              <a:t>2023. 05. 02.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F8031-E72E-4650-8060-748309FFD69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8499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885988" y="-12806363"/>
            <a:ext cx="18073688" cy="135572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9767" y="4715153"/>
            <a:ext cx="5433420" cy="446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6019" name="Text Box 2"/>
          <p:cNvSpPr txBox="1">
            <a:spLocks noChangeArrowheads="1"/>
          </p:cNvSpPr>
          <p:nvPr/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8307" name="Text Box 2"/>
          <p:cNvSpPr txBox="1">
            <a:spLocks noChangeArrowheads="1"/>
          </p:cNvSpPr>
          <p:nvPr/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5475" name="Text Box 2"/>
          <p:cNvSpPr txBox="1">
            <a:spLocks noChangeArrowheads="1"/>
          </p:cNvSpPr>
          <p:nvPr/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6499" name="Text Box 2"/>
          <p:cNvSpPr txBox="1">
            <a:spLocks noChangeArrowheads="1"/>
          </p:cNvSpPr>
          <p:nvPr/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8547" name="Text Box 2"/>
          <p:cNvSpPr txBox="1">
            <a:spLocks noChangeArrowheads="1"/>
          </p:cNvSpPr>
          <p:nvPr/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0595" name="Text Box 2"/>
          <p:cNvSpPr txBox="1">
            <a:spLocks noChangeArrowheads="1"/>
          </p:cNvSpPr>
          <p:nvPr/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43" name="Text Box 2"/>
          <p:cNvSpPr txBox="1">
            <a:spLocks noChangeArrowheads="1"/>
          </p:cNvSpPr>
          <p:nvPr/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84944-0692-4EF6-AE1D-1CA7F2F48B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89283-FF1F-45D2-9FBB-2C9F9679854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86BDF-001C-4A1E-BC96-2C670EFCD4A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FCA94-954D-4476-8C3B-75B48FF881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FEE60-5ED9-4EDE-B719-31BFFA2A449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BEE89-A191-42BD-881A-D29F84CABD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79513-4FBB-4E0A-AFFC-3C4CD64B895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4DDB-93A0-4AA5-BB29-13282BEAF8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F259D-E691-40C9-A5C1-00FD015E431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8A00F-602C-4016-A4C2-F35353A2E2B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A538C-3151-4C0F-825F-366966DAEDA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Címszöveg formátumának szerkesztése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Vázlatszöveg formátumának szerkesztése</a:t>
            </a:r>
          </a:p>
          <a:p>
            <a:pPr lvl="1"/>
            <a:r>
              <a:rPr lang="en-GB" smtClean="0"/>
              <a:t>Második vázlatszint</a:t>
            </a:r>
          </a:p>
          <a:p>
            <a:pPr lvl="2"/>
            <a:r>
              <a:rPr lang="en-GB" smtClean="0"/>
              <a:t>Harmadik vázlatszint</a:t>
            </a:r>
          </a:p>
          <a:p>
            <a:pPr lvl="3"/>
            <a:r>
              <a:rPr lang="en-GB" smtClean="0"/>
              <a:t>Negyedik vázlatszint</a:t>
            </a:r>
          </a:p>
          <a:p>
            <a:pPr lvl="4"/>
            <a:r>
              <a:rPr lang="en-GB" smtClean="0"/>
              <a:t>Ötödik vázlatszint</a:t>
            </a:r>
          </a:p>
          <a:p>
            <a:pPr lvl="4"/>
            <a:r>
              <a:rPr lang="en-GB" smtClean="0"/>
              <a:t>Hatodik vázlatszint</a:t>
            </a:r>
          </a:p>
          <a:p>
            <a:pPr lvl="4"/>
            <a:r>
              <a:rPr lang="en-GB" smtClean="0"/>
              <a:t>Hetedik vázlatszint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55F103E-FDD5-4DE9-9C92-61B0E4B3ECA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12968" cy="655245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sz="5400" dirty="0" smtClean="0"/>
              <a:t>Gondnokság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								</a:t>
            </a:r>
            <a:endParaRPr lang="hu-HU" sz="1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4838" cy="1368152"/>
          </a:xfrm>
        </p:spPr>
        <p:txBody>
          <a:bodyPr/>
          <a:lstStyle/>
          <a:p>
            <a:r>
              <a:rPr lang="hu-HU" sz="3200" dirty="0" smtClean="0"/>
              <a:t>Az intézményi elhelyezést érintő jognyilatkozatokkal kapcsolatos speciális szabályok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sz="1600" dirty="0" smtClean="0"/>
              <a:t>A szociális intézményben elhelyezett gondnokolt esetében a gyámhivatal nem engedélyezheti a pénz felhasználását - a személyi térítési díj és a költőpénz kivételével - az intézményi költségek fedezésére. 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/>
              <a:t>Nem minősül intézményi költségnek az Szt. 119/A. § (2) bekezdése (jogszabályban előírt feltételeket meghaladó ellátotti igény) szerinti költség.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/>
              <a:t>A tartósan szociális intézményben elhelyezett cselekvőképtelen személy gondnoka és a cselekvőképességében a vagyoni ügyeit érintően korlátozott személy és gondnoka a gyámhivatal által jóváhagyott jognyilatkozatával vállalhatja az Szt. 119/A. § (2) bekezdés szerinti megállapodás megkötését.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/>
              <a:t>A gyámhivatali jóváhagyás feltétele:</a:t>
            </a:r>
          </a:p>
          <a:p>
            <a:pPr lvl="2">
              <a:buFont typeface="Arial" pitchFamily="34" charset="0"/>
              <a:buChar char="•"/>
            </a:pPr>
            <a:r>
              <a:rPr lang="hu-HU" sz="1600" dirty="0" smtClean="0"/>
              <a:t>elhelyezésének körülményeit tartósan javítja, és</a:t>
            </a:r>
          </a:p>
          <a:p>
            <a:pPr lvl="2">
              <a:buFont typeface="Arial" pitchFamily="34" charset="0"/>
              <a:buChar char="•"/>
            </a:pPr>
            <a:r>
              <a:rPr lang="hu-HU" sz="1600" dirty="0" smtClean="0"/>
              <a:t>mindennapi szükségleteinek fedezését nem veszélyezteti.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/>
              <a:t>A bentlakásos szociális intézményben elhelyezett gondnokság alatt álló személy gondnoka a gondnokolt külön jogszabályban meghatározott kötelező ellátásait, valamint a családi pótlék felhasználását is meghaladó szükségleteire - különösen tartós fogyasztási cikk vásárlására, jelentősebb vagyoni érték megszerzésére - a gyámi fenntartásos betétből pénzfelvétel engedélyezését kérheti a gyámhivataltól.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4837" cy="36591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smtClean="0"/>
              <a:t>Köszönöm a figyelmet!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sz="3200" dirty="0" smtClean="0"/>
              <a:t>A nagykorú cselekvőképességének korlátozása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340768"/>
            <a:ext cx="8641655" cy="5517232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2400" u="sng" dirty="0" smtClean="0"/>
              <a:t>Cselekvőképességében részlegesen korlátozott nagykorú:</a:t>
            </a:r>
            <a:r>
              <a:rPr lang="hu-HU" sz="2400" dirty="0" smtClean="0"/>
              <a:t> akit a </a:t>
            </a:r>
            <a:r>
              <a:rPr lang="hu-HU" sz="2400" b="1" dirty="0" smtClean="0"/>
              <a:t>bíróság</a:t>
            </a:r>
            <a:r>
              <a:rPr lang="hu-HU" sz="2400" dirty="0" smtClean="0"/>
              <a:t> ilyen hatállyal gondnokság alá helyezett.</a:t>
            </a:r>
          </a:p>
          <a:p>
            <a:pPr marL="738188" lvl="1" indent="-280988" eaLnBrk="1" hangingPunct="1">
              <a:lnSpc>
                <a:spcPct val="80000"/>
              </a:lnSpc>
              <a:spcBef>
                <a:spcPts val="625"/>
              </a:spcBef>
              <a:buFont typeface="Arial" charset="0"/>
              <a:buChar char="–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2000" dirty="0" smtClean="0"/>
              <a:t>akinek ügyei viteléhez szükséges belátási képessége mentális zavara következtében tartósan vagy időszakonként visszatérően nagymértékben csökkent, </a:t>
            </a:r>
            <a:r>
              <a:rPr lang="hu-HU" sz="2000" u="sng" dirty="0" smtClean="0"/>
              <a:t>és emiatt</a:t>
            </a:r>
            <a:r>
              <a:rPr lang="hu-HU" sz="2000" dirty="0" smtClean="0"/>
              <a:t> meghatározott ügycsoportban gondnokság alá helyezése indokolt </a:t>
            </a:r>
            <a:r>
              <a:rPr lang="hu-HU" sz="2000" b="1" dirty="0" smtClean="0"/>
              <a:t>egyéni körülményeire, valamint családi és társadalmi kapcsolataira tekintettel</a:t>
            </a:r>
          </a:p>
          <a:p>
            <a:pPr marL="738188" lvl="1" indent="-280988" eaLnBrk="1" hangingPunct="1">
              <a:lnSpc>
                <a:spcPct val="80000"/>
              </a:lnSpc>
              <a:spcBef>
                <a:spcPts val="625"/>
              </a:spcBef>
              <a:buFont typeface="Arial" charset="0"/>
              <a:buChar char="–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2000" dirty="0" smtClean="0"/>
              <a:t>Az ítéletben a bíróságnak meg kell határoznia azokat a személyi, illetve vagyoni jellegű ügycsoportokat, melyekben a cselekvőképességet korlátozza</a:t>
            </a:r>
          </a:p>
          <a:p>
            <a:pPr marL="1138238" lvl="2" indent="-280988" eaLnBrk="1" hangingPunct="1">
              <a:lnSpc>
                <a:spcPct val="80000"/>
              </a:lnSpc>
              <a:spcBef>
                <a:spcPts val="625"/>
              </a:spcBef>
              <a:buFont typeface="Arial" charset="0"/>
              <a:buChar char="–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1600" dirty="0" smtClean="0"/>
              <a:t>Az érintett személy minden olyan ügyben érvényes jognyilatkozatot tehet, amelyben a cselekvőképességét nem korlátozták!!!</a:t>
            </a:r>
          </a:p>
          <a:p>
            <a:pPr marL="338138" indent="-338138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2400" u="sng" dirty="0" smtClean="0"/>
              <a:t>Cselekvőképtelen nagykorú:</a:t>
            </a:r>
            <a:r>
              <a:rPr lang="hu-HU" sz="2400" dirty="0" smtClean="0"/>
              <a:t> akit a </a:t>
            </a:r>
            <a:r>
              <a:rPr lang="hu-HU" sz="2400" b="1" dirty="0" smtClean="0"/>
              <a:t>bíróság</a:t>
            </a:r>
            <a:r>
              <a:rPr lang="hu-HU" sz="2400" dirty="0" smtClean="0"/>
              <a:t> cselekvőképességet teljesen korlátozó gondnokság alá helyezett.</a:t>
            </a:r>
          </a:p>
          <a:p>
            <a:pPr marL="738188" lvl="1" indent="-280988" eaLnBrk="1" hangingPunct="1">
              <a:lnSpc>
                <a:spcPct val="80000"/>
              </a:lnSpc>
              <a:spcBef>
                <a:spcPts val="625"/>
              </a:spcBef>
              <a:buFont typeface="Arial" charset="0"/>
              <a:buChar char="–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2000" dirty="0" smtClean="0"/>
              <a:t>akinek az ügyei viteléhez szükséges belátási képessége mentális zavara következtében tartósan, teljes körűen hiányzik, és emiatt gondnokság alá helyezése indokolt </a:t>
            </a:r>
            <a:r>
              <a:rPr lang="hu-HU" sz="2000" b="1" dirty="0" smtClean="0"/>
              <a:t>egyéni körülményeire és társadalmi kapcsolataira tekintettel.</a:t>
            </a:r>
          </a:p>
          <a:p>
            <a:pPr marL="338138" indent="-338138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hu-H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4838" cy="994122"/>
          </a:xfrm>
        </p:spPr>
        <p:txBody>
          <a:bodyPr/>
          <a:lstStyle/>
          <a:p>
            <a:r>
              <a:rPr lang="hu-HU" sz="3200" dirty="0" smtClean="0"/>
              <a:t>A cselekvőképességében részlegesen korlátozott személy jognyilatkozata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/>
          <a:lstStyle/>
          <a:p>
            <a:pPr marL="338138" indent="-280988"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hu-HU" sz="2400" dirty="0" smtClean="0"/>
              <a:t>A gondnok hozzájárulása kell a jognyilatkozat érvényességéhez – de csak azokban az ügycsoportokban, amit a bíróság ítéletében meghatározott, egyebekben a gondnokolt saját maga jár el!!!</a:t>
            </a:r>
          </a:p>
          <a:p>
            <a:pPr marL="338138" indent="-280988">
              <a:buFont typeface="Arial" charset="0"/>
              <a:buChar char="•"/>
              <a:tabLst>
                <a:tab pos="738188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  <a:tab pos="9721850" algn="l"/>
              </a:tabLst>
            </a:pPr>
            <a:r>
              <a:rPr lang="hu-HU" sz="2400" u="sng" dirty="0" smtClean="0"/>
              <a:t>A gondnok hozzájárulása nélkül is megtehető jognyilatkozatok:</a:t>
            </a:r>
          </a:p>
          <a:p>
            <a:pPr marL="738188" lvl="2" indent="-280988">
              <a:spcBef>
                <a:spcPts val="80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hu-HU" sz="2000" dirty="0" smtClean="0">
                <a:ea typeface="+mn-ea"/>
                <a:cs typeface="+mn-cs"/>
              </a:rPr>
              <a:t>Személyes jellegű jognyilatkozatok, melyre jogszabály feljogosítja</a:t>
            </a:r>
          </a:p>
          <a:p>
            <a:pPr marL="738188" lvl="2" indent="-280988">
              <a:spcBef>
                <a:spcPts val="80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hu-HU" sz="2000" dirty="0" smtClean="0">
                <a:ea typeface="+mn-ea"/>
                <a:cs typeface="+mn-cs"/>
              </a:rPr>
              <a:t>Mindennapi élet szokásos szükségleteinek fedezése körébe tartozó kisebb jelentőségű szerződések</a:t>
            </a:r>
          </a:p>
          <a:p>
            <a:pPr marL="738188" lvl="2" indent="-280988">
              <a:spcBef>
                <a:spcPts val="80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hu-HU" sz="2000" dirty="0" smtClean="0">
                <a:ea typeface="+mn-ea"/>
                <a:cs typeface="+mn-cs"/>
              </a:rPr>
              <a:t>Rendelkezhet jövedelme bíróság által meghatározott hányadával, ennek erejéig kötelezettségeket vállalhat (korábban 50%)</a:t>
            </a:r>
          </a:p>
          <a:p>
            <a:pPr marL="738188" lvl="2" indent="-280988">
              <a:spcBef>
                <a:spcPts val="80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hu-HU" sz="2000" dirty="0" smtClean="0">
                <a:ea typeface="+mn-ea"/>
                <a:cs typeface="+mn-cs"/>
              </a:rPr>
              <a:t>Köthet olyan szerződéseket, amelyekkel kizárólag előnyt szerez</a:t>
            </a:r>
          </a:p>
          <a:p>
            <a:pPr marL="738188" lvl="2" indent="-280988">
              <a:spcBef>
                <a:spcPts val="80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hu-HU" sz="2000" dirty="0" smtClean="0">
                <a:ea typeface="+mn-ea"/>
                <a:cs typeface="+mn-cs"/>
              </a:rPr>
              <a:t>Szokásos mértékben ajándékozhat</a:t>
            </a:r>
          </a:p>
          <a:p>
            <a:pPr marL="681038" indent="-338138"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hu-HU" sz="360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sz="3200" dirty="0" smtClean="0"/>
              <a:t>A cselekvőképtelen nagykorú személy jognyilatkozata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29600" cy="4680520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2800" dirty="0" smtClean="0"/>
              <a:t>A cselekvőképtelen nagykorú nyilatkozata semmis, nevében gondnoka jár el. </a:t>
            </a:r>
          </a:p>
          <a:p>
            <a:pPr marL="738188" lvl="1" indent="-280988" eaLnBrk="1" hangingPunct="1">
              <a:spcBef>
                <a:spcPts val="600"/>
              </a:spcBef>
              <a:buFont typeface="Arial" charset="0"/>
              <a:buChar char="–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2400" dirty="0" smtClean="0"/>
              <a:t>kivéve: a cselekvőképtelen nagykorú által kötött és teljesített csekély jelentőségű szerződés, amelynek megkötése a mindennapi életben tömegesen fordul elő és különösebb megfontolást nem igényel.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2800" dirty="0" smtClean="0"/>
              <a:t>A gondnoknak a véleménynyilvánításra képes cselekvőképtelen nagykorú kívánságát az őt érintő ügyben a jognyilatkozata megtétele előtt meg kell hallgatnia, és lehetőség szerint figyelembe vennie.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4414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sz="3200" dirty="0" smtClean="0"/>
              <a:t>A gyámhatóság jóváhagyásával érvényes jognyilatkozatok – Ptk.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1600" dirty="0" smtClean="0"/>
              <a:t>(cselekvőképességében részlegesen vagy teljesen korlátozott személy esetében)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964612" cy="504031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575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2300" dirty="0" smtClean="0"/>
              <a:t>Tartásra,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75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2300" dirty="0" smtClean="0"/>
              <a:t>öröklési jogviszony alapján a gondnokoltat megillető jogra vagy kötelezettségre,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75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2300" dirty="0" smtClean="0"/>
              <a:t>nem tehermentes ingatlanszerzésre, ingatlan tulajdonának átruházására, bármely módon történő megterhelésére,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75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2300" dirty="0" smtClean="0"/>
              <a:t>gyámhatóságnak átadott vagyonra,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75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2300" dirty="0" smtClean="0"/>
              <a:t>a gondnokot kirendelő határozatban a gyámhatóság által megállapított összeget meghaladó értékű vagyontárgyra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75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2300" dirty="0" smtClean="0"/>
              <a:t>vonatkozó jognyilatkozatok.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75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2300" b="1" dirty="0" smtClean="0"/>
              <a:t>Nincs szükség a gyámhatóság jóváhagyására, ha a jognyilatkozat érvényességét bírósági vagy közjegyzői eljárásban elbírálták.</a:t>
            </a:r>
            <a:r>
              <a:rPr lang="hu-HU" sz="23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sz="3200" dirty="0" smtClean="0"/>
              <a:t>A gondnokság alá helyezési eljárást megelőző intézkedések a gyámhatóság előtt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268760"/>
            <a:ext cx="8713663" cy="5473353"/>
          </a:xfrm>
        </p:spPr>
        <p:txBody>
          <a:bodyPr/>
          <a:lstStyle/>
          <a:p>
            <a:pPr indent="-338138">
              <a:lnSpc>
                <a:spcPct val="90000"/>
              </a:lnSpc>
              <a:spcBef>
                <a:spcPts val="600"/>
              </a:spcBef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hu-HU" sz="2000" u="sng" dirty="0" smtClean="0"/>
              <a:t>A gondnokság alá helyezés iránt pert indíthat:  </a:t>
            </a:r>
          </a:p>
          <a:p>
            <a:pPr indent="-338138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hu-HU" sz="2000" dirty="0" smtClean="0"/>
              <a:t>Nagykorú együtt élő házastársa, élettársa, </a:t>
            </a:r>
            <a:r>
              <a:rPr lang="hu-HU" sz="2000" dirty="0" err="1" smtClean="0"/>
              <a:t>egyenesági</a:t>
            </a:r>
            <a:r>
              <a:rPr lang="hu-HU" sz="2000" dirty="0" smtClean="0"/>
              <a:t> rokona, testvére</a:t>
            </a:r>
          </a:p>
          <a:p>
            <a:pPr indent="-338138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hu-HU" sz="2000" dirty="0" smtClean="0"/>
              <a:t>Kiskorú törvényes képviselője</a:t>
            </a:r>
          </a:p>
          <a:p>
            <a:pPr indent="-338138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hu-HU" sz="2000" dirty="0" smtClean="0"/>
              <a:t>Gyámhatóság (perindítás előtt részletes bizonyítás!)</a:t>
            </a:r>
          </a:p>
          <a:p>
            <a:pPr indent="-338138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hu-HU" sz="2000" dirty="0" smtClean="0"/>
              <a:t>Ügyész</a:t>
            </a:r>
          </a:p>
          <a:p>
            <a:pPr marL="338138" indent="-33813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hu-HU" sz="2000" u="sng" dirty="0" smtClean="0"/>
              <a:t>Zárlat elrendelése és zárgondnokrendelés: </a:t>
            </a:r>
            <a:r>
              <a:rPr lang="hu-HU" sz="2000" dirty="0" smtClean="0"/>
              <a:t>ha az érintett személy vagyonának védelme sürgős intézkedést igényel</a:t>
            </a:r>
          </a:p>
          <a:p>
            <a:pPr marL="338138" indent="-33813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hu-HU" sz="2000" u="sng" dirty="0" smtClean="0"/>
              <a:t>Ideiglenes gondnokrendelés: </a:t>
            </a:r>
            <a:r>
              <a:rPr lang="hu-HU" sz="2000" dirty="0" smtClean="0"/>
              <a:t>azonnali intézkedést igénylő esetben, ha  személyének vagy vagyonának védelme zárlat elrendelésével vagy más módon nem lehetséges. </a:t>
            </a:r>
          </a:p>
          <a:p>
            <a:pPr marL="738188" lvl="1" indent="-338138" eaLnBrk="1" hangingPunct="1">
              <a:lnSpc>
                <a:spcPct val="90000"/>
              </a:lnSpc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hu-HU" sz="1800" dirty="0" smtClean="0"/>
              <a:t>A gyámhatóság az ideiglenes gondnokot kirendelő határozatában megjelöli, hogy az ideiglenes gondnok mely ügyekben vagy ügycsoportokban jogosult jognyilatkozatot tenni.</a:t>
            </a:r>
          </a:p>
          <a:p>
            <a:pPr marL="738188" lvl="1" indent="-338138" eaLnBrk="1" hangingPunct="1">
              <a:lnSpc>
                <a:spcPct val="90000"/>
              </a:lnSpc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hu-HU" sz="1800" dirty="0" smtClean="0"/>
              <a:t>Az ideiglenes gondnok intézményi elhelyezésre vonatkozó kérelméhez, indítványához a gyámhatóság előzetes jóváhagyása szükséges.</a:t>
            </a:r>
          </a:p>
          <a:p>
            <a:pPr marL="338138" indent="-338138" eaLnBrk="1" hangingPunct="1">
              <a:lnSpc>
                <a:spcPct val="90000"/>
              </a:lnSpc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hu-HU" sz="2000" dirty="0" smtClean="0"/>
              <a:t>Mindkét esetben 8 napon belül meg kell indítani a pert! – a bíróság felülvizsgálja a határozatot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sz="3200" dirty="0" smtClean="0"/>
              <a:t>Gondnokrendelés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4"/>
            <a:ext cx="8507288" cy="5544616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u-HU" sz="2800" dirty="0" smtClean="0"/>
              <a:t>A járási gyámhatóság rendeli ki (határozat + tanúsítvány) – a bíróság jogerős ítéletét követően</a:t>
            </a:r>
          </a:p>
          <a:p>
            <a:pPr marL="738188" lvl="1" indent="-280988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hu-HU" sz="2400" dirty="0" smtClean="0"/>
              <a:t>A gondnokul rendelhető személyek sorrendje: </a:t>
            </a:r>
          </a:p>
          <a:p>
            <a:pPr marL="1138238" lvl="2" indent="-280988">
              <a:lnSpc>
                <a:spcPct val="80000"/>
              </a:lnSpc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hu-HU" sz="2000" dirty="0" smtClean="0"/>
              <a:t>előzetes jognyilatkozatban vagy a gondnokrendelési eljárásban a gondnokolt által megnevezett személy; </a:t>
            </a:r>
          </a:p>
          <a:p>
            <a:pPr marL="1138238" lvl="2" indent="-280988">
              <a:lnSpc>
                <a:spcPct val="80000"/>
              </a:lnSpc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hu-HU" sz="2000" dirty="0" smtClean="0"/>
              <a:t>együtt élő házastárs, élettárs; </a:t>
            </a:r>
          </a:p>
          <a:p>
            <a:pPr marL="1138238" lvl="2" indent="-280988">
              <a:lnSpc>
                <a:spcPct val="80000"/>
              </a:lnSpc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hu-HU" sz="2000" dirty="0" smtClean="0"/>
              <a:t>aki a gondnokság ellátására az összes körülmény figyelembe vételével alkalmas (különösen a szülő)</a:t>
            </a:r>
            <a:endParaRPr lang="hu-HU" sz="1800" dirty="0" smtClean="0"/>
          </a:p>
          <a:p>
            <a:pPr marL="1138238" lvl="2" indent="-280988">
              <a:lnSpc>
                <a:spcPct val="80000"/>
              </a:lnSpc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hu-HU" sz="2000" dirty="0" smtClean="0"/>
              <a:t>Hivatásos gondnok</a:t>
            </a:r>
          </a:p>
          <a:p>
            <a:pPr lvl="3"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hu-HU" sz="1800" dirty="0" smtClean="0"/>
              <a:t>A kormányhivatallal állami vagy kormányzati szolgálati jogviszonyban vagy munkavégzésre irányuló egyéb jogviszonyban (megbízási szerződés) áll</a:t>
            </a:r>
          </a:p>
          <a:p>
            <a:pPr lvl="3"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hu-HU" sz="1800" dirty="0" smtClean="0"/>
              <a:t>Nem lát el ápolási, gondozási feladatokat</a:t>
            </a:r>
          </a:p>
          <a:p>
            <a:pPr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hu-HU" sz="2800" dirty="0" smtClean="0"/>
              <a:t>A gondnok tevékenységét a gyámhatóság felügyeli.</a:t>
            </a:r>
          </a:p>
          <a:p>
            <a:pPr lvl="1" indent="-338138"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hu-HU" sz="2400" dirty="0" smtClean="0"/>
              <a:t>Számadás, beszámoló</a:t>
            </a:r>
          </a:p>
          <a:p>
            <a:pPr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hu-H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4838" cy="634082"/>
          </a:xfrm>
        </p:spPr>
        <p:txBody>
          <a:bodyPr/>
          <a:lstStyle/>
          <a:p>
            <a:r>
              <a:rPr lang="hu-HU" sz="3200" dirty="0" smtClean="0"/>
              <a:t>Eseti gondnok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4838" cy="50686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sz="2800" dirty="0" smtClean="0"/>
              <a:t>A gyámhatóság rendeli ki, meghatározva az eseti gondnok által ellátható ügykört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/>
              <a:t>ha a gondnok jogszabály vagy a gyámhatóság rendelkezése folytán, érdekellentét vagy más tényleges akadály miatt nem járhat el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/>
              <a:t>ha a cselekvőképtelen vagy a cselekvőképességében részlegesen korlátozott nagykorú személynek nincs törvényes képviselője vagy annak személye nem állapítható meg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/>
              <a:t>ha az ismeretlen, távollevő vagy ügyeinek vitelében egyébként akadályozott személy jogainak megóvása érdekében szükséges.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296243"/>
          </a:xfrm>
        </p:spPr>
        <p:txBody>
          <a:bodyPr/>
          <a:lstStyle/>
          <a:p>
            <a:r>
              <a:rPr lang="hu-HU" sz="3200" dirty="0" smtClean="0"/>
              <a:t>Az intézményi elhelyezést érintő jognyilatkozatokkal kapcsolatos speciális szabályok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0691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sz="2000" dirty="0" smtClean="0"/>
              <a:t>Elhelyezési kérelem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/>
              <a:t>Ha az ellátást igénylő személy cselekvőképességet teljesen korlátozó gondnokság alatt áll, a kérelmet vagy indítványt - az érintett személy véleményét lehetőség szerint figyelembe véve - a törvényes képviselője terjeszti elő. A </a:t>
            </a:r>
            <a:r>
              <a:rPr lang="hu-HU" sz="1600" dirty="0" err="1" smtClean="0"/>
              <a:t>a</a:t>
            </a:r>
            <a:r>
              <a:rPr lang="hu-HU" sz="1600" dirty="0" smtClean="0"/>
              <a:t> cselekvőképességében a szociális ellátás igénybevételével összefüggő jognyilatkozatok tekintetében részlegesen korlátozott személy a kérelmét, indítványát a törvényes képviselőjének beleegyezésével terjesztheti elő.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/>
              <a:t>Ha a törvényes képviselő ideiglenes gondnok, intézményi elhelyezésre vonatkozó kérelméhez, indítványához a gyámhatóság előzetes jóváhagyása szükséges.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Megállapodás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/>
              <a:t>Az ellátást igénylő személy személyes jognyilatkozata szükséges a megkötéséhez, ha cselekvőképességében a szociális ellátások igénybevételével összefüggő jognyilatkozatok tekintetében részlegesen korlátozott.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/>
              <a:t>A cselekvőképességet teljesen korlátozó gondnokság alatt álló személyt a megállapodás megkötését megelőzően meg kell hallgatni és véleményét a lehető legteljesebb mértékben figyelembe kell venni.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2397</TotalTime>
  <Words>942</Words>
  <Application>Microsoft Office PowerPoint</Application>
  <PresentationFormat>Diavetítés a képernyőre (4:3 oldalarány)</PresentationFormat>
  <Paragraphs>71</Paragraphs>
  <Slides>11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Alapértelmezett terv</vt:lpstr>
      <vt:lpstr>Gondnokság          </vt:lpstr>
      <vt:lpstr>A nagykorú cselekvőképességének korlátozása</vt:lpstr>
      <vt:lpstr>A cselekvőképességében részlegesen korlátozott személy jognyilatkozata</vt:lpstr>
      <vt:lpstr>A cselekvőképtelen nagykorú személy jognyilatkozata</vt:lpstr>
      <vt:lpstr>A gyámhatóság jóváhagyásával érvényes jognyilatkozatok – Ptk. (cselekvőképességében részlegesen vagy teljesen korlátozott személy esetében)</vt:lpstr>
      <vt:lpstr>A gondnokság alá helyezési eljárást megelőző intézkedések a gyámhatóság előtt</vt:lpstr>
      <vt:lpstr>Gondnokrendelés</vt:lpstr>
      <vt:lpstr>Eseti gondnok</vt:lpstr>
      <vt:lpstr>Az intézményi elhelyezést érintő jognyilatkozatokkal kapcsolatos speciális szabályok</vt:lpstr>
      <vt:lpstr>Az intézményi elhelyezést érintő jognyilatkozatokkal kapcsolatos speciális szabályok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Történeti előzmények</dc:title>
  <dc:creator>sztan.kinga</dc:creator>
  <cp:lastModifiedBy>User</cp:lastModifiedBy>
  <cp:revision>87</cp:revision>
  <cp:lastPrinted>1601-01-01T00:00:00Z</cp:lastPrinted>
  <dcterms:created xsi:type="dcterms:W3CDTF">2015-09-30T09:32:00Z</dcterms:created>
  <dcterms:modified xsi:type="dcterms:W3CDTF">2023-05-02T09:44:15Z</dcterms:modified>
</cp:coreProperties>
</file>